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36B5A2-CF89-44A9-900C-D00F11B44895}" v="116" dt="2024-02-22T02:55:48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9" autoAdjust="0"/>
    <p:restoredTop sz="94660"/>
  </p:normalViewPr>
  <p:slideViewPr>
    <p:cSldViewPr snapToGrid="0">
      <p:cViewPr>
        <p:scale>
          <a:sx n="89" d="100"/>
          <a:sy n="89" d="100"/>
        </p:scale>
        <p:origin x="84" y="3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987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94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544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2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007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416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207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50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3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06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84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Wednesday, February 21,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478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1.0329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1.0763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0CAB9-F0AE-414E-805C-776919054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7C80BC-190C-4813-9BAE-C4B56C5C7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A5325-5DCE-0C87-1443-46641C791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999" y="619201"/>
            <a:ext cx="11145686" cy="69939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l"/>
            <a:r>
              <a:rPr lang="en-US" sz="4400" b="0" i="0" u="none" strike="noStrike" dirty="0">
                <a:effectLst/>
                <a:latin typeface="+mn-lt"/>
              </a:rPr>
              <a:t>The Future of Data Science Education</a:t>
            </a:r>
            <a:endParaRPr lang="en-US" sz="440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32C612-809B-9AAD-0528-6991E7F03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99" y="1404796"/>
            <a:ext cx="8741352" cy="1282513"/>
          </a:xfrm>
        </p:spPr>
        <p:txBody>
          <a:bodyPr vert="horz" lIns="0" tIns="0" rIns="0" bIns="0" rtlCol="0">
            <a:normAutofit/>
          </a:bodyPr>
          <a:lstStyle/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effectLst/>
              </a:rPr>
              <a:t>Peter Alonzi, Brian Wright, Ali Rivera; UVA School of Data Science</a:t>
            </a:r>
            <a:endParaRPr lang="en-US" sz="2000" b="0" dirty="0">
              <a:effectLst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effectLst/>
              </a:rPr>
              <a:t>SEDSI 53rd Annual Meeting; Charleston, SC</a:t>
            </a:r>
            <a:endParaRPr lang="en-US" sz="2000" b="0" dirty="0">
              <a:effectLst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effectLst/>
              </a:rPr>
              <a:t>2024-02-21</a:t>
            </a:r>
            <a:endParaRPr lang="en-US" sz="2000" b="0" dirty="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972DA-EDE0-4D1E-7823-EBA8BB736C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71" b="11726"/>
          <a:stretch/>
        </p:blipFill>
        <p:spPr>
          <a:xfrm>
            <a:off x="20" y="2584536"/>
            <a:ext cx="12191980" cy="4273465"/>
          </a:xfrm>
          <a:custGeom>
            <a:avLst/>
            <a:gdLst/>
            <a:ahLst/>
            <a:cxnLst/>
            <a:rect l="l" t="t" r="r" b="b"/>
            <a:pathLst>
              <a:path w="12192000" h="4273465">
                <a:moveTo>
                  <a:pt x="5674827" y="107"/>
                </a:moveTo>
                <a:cubicBezTo>
                  <a:pt x="6770307" y="-2269"/>
                  <a:pt x="8062055" y="35744"/>
                  <a:pt x="8986322" y="35744"/>
                </a:cubicBezTo>
                <a:cubicBezTo>
                  <a:pt x="10233527" y="52639"/>
                  <a:pt x="11168930" y="69533"/>
                  <a:pt x="12015248" y="52639"/>
                </a:cubicBezTo>
                <a:lnTo>
                  <a:pt x="12192000" y="60460"/>
                </a:lnTo>
                <a:lnTo>
                  <a:pt x="12192000" y="4273465"/>
                </a:lnTo>
                <a:lnTo>
                  <a:pt x="0" y="4273465"/>
                </a:lnTo>
                <a:lnTo>
                  <a:pt x="0" y="65877"/>
                </a:lnTo>
                <a:lnTo>
                  <a:pt x="107413" y="52639"/>
                </a:lnTo>
                <a:cubicBezTo>
                  <a:pt x="716168" y="1955"/>
                  <a:pt x="1725810" y="137111"/>
                  <a:pt x="4665650" y="18850"/>
                </a:cubicBezTo>
                <a:cubicBezTo>
                  <a:pt x="4966315" y="6179"/>
                  <a:pt x="5309667" y="899"/>
                  <a:pt x="5674827" y="10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78532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6455-0599-F0AA-D4D7-D3CAB7E52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Generation 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332D7DC-E50A-CBE1-4016-1E04610EC1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" r="50000"/>
          <a:stretch/>
        </p:blipFill>
        <p:spPr bwMode="auto">
          <a:xfrm>
            <a:off x="6403348" y="616521"/>
            <a:ext cx="5504954" cy="579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D72905-25DA-053D-581E-7F7D42ECDAB3}"/>
              </a:ext>
            </a:extLst>
          </p:cNvPr>
          <p:cNvSpPr txBox="1"/>
          <p:nvPr/>
        </p:nvSpPr>
        <p:spPr>
          <a:xfrm>
            <a:off x="720000" y="5946412"/>
            <a:ext cx="55637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For a full description of the history see Alvarado: </a:t>
            </a:r>
            <a:r>
              <a:rPr lang="en-US" sz="1600" dirty="0">
                <a:hlinkClick r:id="rId3"/>
              </a:rPr>
              <a:t>[2311.03292] Data Science from 1963 to 2012 (arxiv.org)</a:t>
            </a:r>
            <a:endParaRPr lang="en-US" sz="1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0F2B74C-3D36-CA97-53E8-BE56F6F175DA}"/>
              </a:ext>
            </a:extLst>
          </p:cNvPr>
          <p:cNvSpPr txBox="1">
            <a:spLocks/>
          </p:cNvSpPr>
          <p:nvPr/>
        </p:nvSpPr>
        <p:spPr>
          <a:xfrm>
            <a:off x="720000" y="2194690"/>
            <a:ext cx="5265803" cy="421449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FFFF"/>
                </a:solidFill>
              </a:rPr>
              <a:t>A combination of three domains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Math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CS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Whatever </a:t>
            </a:r>
            <a:r>
              <a:rPr lang="en-US" sz="2400" i="1" dirty="0">
                <a:solidFill>
                  <a:srgbClr val="FFFFFF"/>
                </a:solidFill>
              </a:rPr>
              <a:t>you</a:t>
            </a:r>
            <a:r>
              <a:rPr lang="en-US" sz="2400" dirty="0">
                <a:solidFill>
                  <a:srgbClr val="FFFFFF"/>
                </a:solidFill>
              </a:rPr>
              <a:t> do</a:t>
            </a:r>
          </a:p>
        </p:txBody>
      </p:sp>
    </p:spTree>
    <p:extLst>
      <p:ext uri="{BB962C8B-B14F-4D97-AF65-F5344CB8AC3E}">
        <p14:creationId xmlns:p14="http://schemas.microsoft.com/office/powerpoint/2010/main" val="2133313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E5070-B97B-5088-0CD8-206DD4419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0FA81-563D-C13E-BED6-6A9F59783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AD1639A-36C4-17CC-BAB5-106F6601F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974" y="186328"/>
            <a:ext cx="7858052" cy="648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594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A3AF-7EB1-7613-5448-74550125E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E3DE5-AE97-6EC1-8566-F41AEBFB2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ACCF6F1-1ACA-7B85-1DC9-687E4A1DA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266809"/>
            <a:ext cx="10972901" cy="632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15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19CF-A1DF-2577-63C6-D6580E9DB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core 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3D038-5611-AFA5-4CB9-4F237127E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1" y="2541600"/>
            <a:ext cx="5376000" cy="32273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Data sets are made by humans …</a:t>
            </a:r>
          </a:p>
          <a:p>
            <a:pPr marL="0" indent="0" algn="ctr">
              <a:buNone/>
            </a:pP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… but …</a:t>
            </a:r>
          </a:p>
          <a:p>
            <a:pPr marL="0" indent="0" algn="ctr">
              <a:buNone/>
            </a:pPr>
            <a:endParaRPr lang="en-US" sz="2400" dirty="0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… this model leaves them out.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A1056C2-5758-A344-81F2-F60AFD3907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" r="50000"/>
          <a:stretch/>
        </p:blipFill>
        <p:spPr bwMode="auto">
          <a:xfrm>
            <a:off x="6403348" y="616521"/>
            <a:ext cx="5504954" cy="579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262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3160-BC9D-F2D8-3DD8-74279DD8C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79AC7-B5EC-6B6D-1565-844F6766C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564C9AF-7857-2BF0-8A70-04AB17DC7F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" r="210"/>
          <a:stretch/>
        </p:blipFill>
        <p:spPr bwMode="auto">
          <a:xfrm>
            <a:off x="437271" y="619200"/>
            <a:ext cx="11317457" cy="579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924D98-A713-78F9-D42E-19B6D8CC1F16}"/>
              </a:ext>
            </a:extLst>
          </p:cNvPr>
          <p:cNvSpPr txBox="1"/>
          <p:nvPr/>
        </p:nvSpPr>
        <p:spPr>
          <a:xfrm>
            <a:off x="882645" y="6411864"/>
            <a:ext cx="104267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For a full description of the model see Alvarado: </a:t>
            </a:r>
            <a:r>
              <a:rPr lang="en-US" sz="1600" dirty="0">
                <a:hlinkClick r:id="rId3"/>
              </a:rPr>
              <a:t>[2311.07631] The 4+1 Model of Data Science (arxiv.org)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C3E6F7-45EE-67AD-E70C-F8311B3BD5E5}"/>
              </a:ext>
            </a:extLst>
          </p:cNvPr>
          <p:cNvSpPr txBox="1"/>
          <p:nvPr/>
        </p:nvSpPr>
        <p:spPr>
          <a:xfrm>
            <a:off x="1983545" y="34425"/>
            <a:ext cx="2693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Gen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3BF34D-07ED-AD06-034E-7C55A48C24C6}"/>
              </a:ext>
            </a:extLst>
          </p:cNvPr>
          <p:cNvSpPr txBox="1"/>
          <p:nvPr/>
        </p:nvSpPr>
        <p:spPr>
          <a:xfrm>
            <a:off x="7514494" y="34424"/>
            <a:ext cx="2693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Gen 1</a:t>
            </a:r>
          </a:p>
        </p:txBody>
      </p:sp>
    </p:spTree>
    <p:extLst>
      <p:ext uri="{BB962C8B-B14F-4D97-AF65-F5344CB8AC3E}">
        <p14:creationId xmlns:p14="http://schemas.microsoft.com/office/powerpoint/2010/main" val="4220510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E4CA6-2829-624D-5732-306BD272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 questions of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BC9AE-E709-9104-3C85-BE4176160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568548"/>
            <a:ext cx="10728325" cy="420042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How do I make a data set that faithfully represents the world?</a:t>
            </a:r>
          </a:p>
          <a:p>
            <a:r>
              <a:rPr lang="en-US" sz="2800" dirty="0">
                <a:solidFill>
                  <a:srgbClr val="FFFFFF"/>
                </a:solidFill>
              </a:rPr>
              <a:t>How do I evaluate the quality of a data set?</a:t>
            </a:r>
          </a:p>
          <a:p>
            <a:r>
              <a:rPr lang="en-US" sz="2800" dirty="0">
                <a:solidFill>
                  <a:srgbClr val="FFFFFF"/>
                </a:solidFill>
              </a:rPr>
              <a:t>Should I make/use this data set?</a:t>
            </a:r>
          </a:p>
          <a:p>
            <a:r>
              <a:rPr lang="en-US" sz="2800" dirty="0">
                <a:solidFill>
                  <a:srgbClr val="FFFFFF"/>
                </a:solidFill>
              </a:rPr>
              <a:t>Whom can this data set harm? </a:t>
            </a:r>
          </a:p>
          <a:p>
            <a:r>
              <a:rPr lang="en-US" sz="2800" dirty="0">
                <a:solidFill>
                  <a:srgbClr val="FFFFFF"/>
                </a:solidFill>
              </a:rPr>
              <a:t>What scale is necessary?</a:t>
            </a:r>
          </a:p>
          <a:p>
            <a:r>
              <a:rPr lang="en-US" sz="2800" dirty="0">
                <a:solidFill>
                  <a:srgbClr val="FFFFFF"/>
                </a:solidFill>
              </a:rPr>
              <a:t>Which tool will best extract the information from the data set?</a:t>
            </a:r>
          </a:p>
          <a:p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25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39820-DF62-EA7F-4860-0ECAF28FB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Bachelor of Science</a:t>
            </a:r>
            <a:br>
              <a:rPr lang="en-US" dirty="0"/>
            </a:br>
            <a:r>
              <a:rPr lang="en-US" dirty="0"/>
              <a:t>in Data Science (BSDS)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6EAB9-46CF-BDA3-105A-8FDE9BA24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678" y="1887584"/>
            <a:ext cx="4172567" cy="46570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Approved by the State Council of Higher Education for Virginia (Sep 2023)</a:t>
            </a:r>
          </a:p>
          <a:p>
            <a:r>
              <a:rPr lang="en-US" dirty="0">
                <a:solidFill>
                  <a:srgbClr val="FFFFFF"/>
                </a:solidFill>
              </a:rPr>
              <a:t>Students apply for major after their first year at UVA</a:t>
            </a:r>
          </a:p>
          <a:p>
            <a:r>
              <a:rPr lang="en-US" dirty="0">
                <a:solidFill>
                  <a:srgbClr val="FFFFFF"/>
                </a:solidFill>
              </a:rPr>
              <a:t>Curriculum Highlights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40 credit core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9 credit concentration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Area of Data Science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Partnered with other UVA Schools</a:t>
            </a:r>
          </a:p>
          <a:p>
            <a:r>
              <a:rPr lang="en-US" dirty="0">
                <a:solidFill>
                  <a:srgbClr val="FFFFFF"/>
                </a:solidFill>
              </a:rPr>
              <a:t>First class will graduate in 2027!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E28A87D-D56B-AFAD-E301-A6528896BA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1" t="11371" r="12051" b="3108"/>
          <a:stretch/>
        </p:blipFill>
        <p:spPr bwMode="auto">
          <a:xfrm>
            <a:off x="5039832" y="688211"/>
            <a:ext cx="7097344" cy="581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401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488A-ECE0-24F6-0ECC-FA9A2911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B6FCD-7549-DB4C-28DD-AE082C349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202" name="Picture 10">
            <a:extLst>
              <a:ext uri="{FF2B5EF4-FFF2-40B4-BE49-F238E27FC236}">
                <a16:creationId xmlns:a16="http://schemas.microsoft.com/office/drawing/2014/main" id="{5AE2819F-DDC0-1654-61E8-57D7932CF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>
            <a:extLst>
              <a:ext uri="{FF2B5EF4-FFF2-40B4-BE49-F238E27FC236}">
                <a16:creationId xmlns:a16="http://schemas.microsoft.com/office/drawing/2014/main" id="{87A37B9E-C288-E054-3C18-5396A4EB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6" r="19976"/>
          <a:stretch/>
        </p:blipFill>
        <p:spPr bwMode="auto">
          <a:xfrm rot="5400000">
            <a:off x="8155763" y="2818545"/>
            <a:ext cx="2860026" cy="5143581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EB16048-C025-0886-F644-B35FF908F0C7}"/>
              </a:ext>
            </a:extLst>
          </p:cNvPr>
          <p:cNvSpPr txBox="1">
            <a:spLocks/>
          </p:cNvSpPr>
          <p:nvPr/>
        </p:nvSpPr>
        <p:spPr>
          <a:xfrm>
            <a:off x="221561" y="269679"/>
            <a:ext cx="9740019" cy="1096542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It all starts in DS 1001: Foundations of Data Science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Syllabus: github.com/uvads/ds1001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6B70DCE-1F07-0791-736D-CEFDCDEB2588}"/>
              </a:ext>
            </a:extLst>
          </p:cNvPr>
          <p:cNvSpPr txBox="1">
            <a:spLocks/>
          </p:cNvSpPr>
          <p:nvPr/>
        </p:nvSpPr>
        <p:spPr>
          <a:xfrm>
            <a:off x="327346" y="1715742"/>
            <a:ext cx="4368367" cy="2339272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bg1"/>
                </a:solidFill>
              </a:rPr>
              <a:t>Survey of the 4 areas of Data Science</a:t>
            </a:r>
          </a:p>
          <a:p>
            <a:r>
              <a:rPr lang="en-US" sz="2800" dirty="0">
                <a:solidFill>
                  <a:schemeClr val="bg1"/>
                </a:solidFill>
              </a:rPr>
              <a:t>Active Learning</a:t>
            </a:r>
          </a:p>
          <a:p>
            <a:r>
              <a:rPr lang="en-US" sz="2800" dirty="0">
                <a:solidFill>
                  <a:schemeClr val="bg1"/>
                </a:solidFill>
              </a:rPr>
              <a:t>Specifications Grading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55139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Custom 1">
      <a:dk1>
        <a:sysClr val="windowText" lastClr="000000"/>
      </a:dk1>
      <a:lt1>
        <a:srgbClr val="FFFFFF"/>
      </a:lt1>
      <a:dk2>
        <a:srgbClr val="0B2827"/>
      </a:dk2>
      <a:lt2>
        <a:srgbClr val="FFFFFF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268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The Hand Extrablack</vt:lpstr>
      <vt:lpstr>BlobVTI</vt:lpstr>
      <vt:lpstr>The Future of Data Science Education</vt:lpstr>
      <vt:lpstr>Data Science Generation 0</vt:lpstr>
      <vt:lpstr>PowerPoint Presentation</vt:lpstr>
      <vt:lpstr>PowerPoint Presentation</vt:lpstr>
      <vt:lpstr>The core tension</vt:lpstr>
      <vt:lpstr>PowerPoint Presentation</vt:lpstr>
      <vt:lpstr>Fundamental questions of Data Science</vt:lpstr>
      <vt:lpstr>Bachelor of Science in Data Science (BSDS)</vt:lpstr>
      <vt:lpstr>PowerPoint Presentation</vt:lpstr>
    </vt:vector>
  </TitlesOfParts>
  <Company>University of Virginia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Data Science Education</dc:title>
  <dc:creator>Alonzi, Loreto Peter (lpa2a)</dc:creator>
  <cp:lastModifiedBy>Alonzi, Loreto Peter (lpa2a)</cp:lastModifiedBy>
  <cp:revision>2</cp:revision>
  <dcterms:created xsi:type="dcterms:W3CDTF">2024-02-21T16:17:22Z</dcterms:created>
  <dcterms:modified xsi:type="dcterms:W3CDTF">2024-02-22T03:04:23Z</dcterms:modified>
</cp:coreProperties>
</file>

<file path=docProps/thumbnail.jpeg>
</file>